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3" r:id="rId5"/>
    <p:sldMasterId id="2147483783" r:id="rId6"/>
    <p:sldMasterId id="2147483796" r:id="rId7"/>
  </p:sldMasterIdLst>
  <p:notesMasterIdLst>
    <p:notesMasterId r:id="rId23"/>
  </p:notesMasterIdLst>
  <p:handoutMasterIdLst>
    <p:handoutMasterId r:id="rId24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  <p:embeddedFont>
      <p:font typeface="Poppins ExtraLight" panose="00000300000000000000" pitchFamily="2" charset="0"/>
      <p:regular r:id="rId35"/>
      <p:italic r:id="rId36"/>
    </p:embeddedFont>
    <p:embeddedFont>
      <p:font typeface="Trebuchet MS" panose="020B0603020202020204" pitchFamily="34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DDEFF3"/>
    <a:srgbClr val="DDDDDD"/>
    <a:srgbClr val="F8F8F8"/>
    <a:srgbClr val="009CAB"/>
    <a:srgbClr val="969696"/>
    <a:srgbClr val="B2B2B2"/>
    <a:srgbClr val="F7AE9D"/>
    <a:srgbClr val="FAD2C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91AD4-65A1-964A-89B6-A6A8F0D938F7}" v="5" dt="2023-09-27T19:59:41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95238" autoAdjust="0"/>
  </p:normalViewPr>
  <p:slideViewPr>
    <p:cSldViewPr snapToGrid="0">
      <p:cViewPr varScale="1">
        <p:scale>
          <a:sx n="122" d="100"/>
          <a:sy n="122" d="100"/>
        </p:scale>
        <p:origin x="784" y="19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4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5.fntdata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10/10/2023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10/10/2023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145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8795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6135444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8139964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06215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648442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3134870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77628361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199927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3259057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9421116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9822714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35103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5699559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4403935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836075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9985642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0352503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560274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287182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800928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1718784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671604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28460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7846366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60045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6555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998260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0957062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71023495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3786443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15722473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03469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7725780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51371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3260527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45480731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0013119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29057596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84887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10/10/2023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72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10/10/2023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700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10/10/2023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12650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0568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09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4438477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8901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2616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631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05821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511373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59554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56472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036102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241577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09649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16252402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9809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9813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1385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8146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0299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07807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934073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19545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019990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59127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24996488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7691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713056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07186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0637104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46101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469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2" r:id="rId4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8696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5187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footer.asp" TargetMode="External"/><Relationship Id="rId13" Type="http://schemas.openxmlformats.org/officeDocument/2006/relationships/hyperlink" Target="https://www.w3schools.com/tags/tag_section.asp" TargetMode="External"/><Relationship Id="rId3" Type="http://schemas.openxmlformats.org/officeDocument/2006/relationships/hyperlink" Target="https://www.w3schools.com/tags/tag_article.asp" TargetMode="External"/><Relationship Id="rId7" Type="http://schemas.openxmlformats.org/officeDocument/2006/relationships/hyperlink" Target="https://www.w3schools.com/tags/tag_figure.asp" TargetMode="External"/><Relationship Id="rId12" Type="http://schemas.openxmlformats.org/officeDocument/2006/relationships/hyperlink" Target="https://www.w3schools.com/tags/tag_nav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tags/tag_figcaption.asp" TargetMode="External"/><Relationship Id="rId11" Type="http://schemas.openxmlformats.org/officeDocument/2006/relationships/hyperlink" Target="https://www.w3schools.com/tags/tag_mark.asp" TargetMode="External"/><Relationship Id="rId5" Type="http://schemas.openxmlformats.org/officeDocument/2006/relationships/hyperlink" Target="https://www.w3schools.com/tags/tag_details.asp" TargetMode="External"/><Relationship Id="rId15" Type="http://schemas.openxmlformats.org/officeDocument/2006/relationships/hyperlink" Target="https://www.w3schools.com/tags/tag_time.asp" TargetMode="External"/><Relationship Id="rId10" Type="http://schemas.openxmlformats.org/officeDocument/2006/relationships/hyperlink" Target="https://www.w3schools.com/tags/tag_main.asp" TargetMode="External"/><Relationship Id="rId4" Type="http://schemas.openxmlformats.org/officeDocument/2006/relationships/hyperlink" Target="https://www.w3schools.com/tags/tag_aside.asp" TargetMode="External"/><Relationship Id="rId9" Type="http://schemas.openxmlformats.org/officeDocument/2006/relationships/hyperlink" Target="https://www.w3schools.com/tags/tag_header.asp" TargetMode="External"/><Relationship Id="rId14" Type="http://schemas.openxmlformats.org/officeDocument/2006/relationships/hyperlink" Target="https://www.w3schools.com/tags/tag_summary.as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j-lt"/>
              </a:rPr>
              <a:t>Websites</a:t>
            </a:r>
            <a:endParaRPr lang="en-US" dirty="0">
              <a:latin typeface="+mj-lt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altLang="nl-BE" b="1" dirty="0">
                <a:latin typeface="+mj-lt"/>
              </a:rPr>
              <a:t>Semantische elementen</a:t>
            </a:r>
          </a:p>
          <a:p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506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D9CA5A8-A78B-4362-82FF-D32FCE1A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&lt;footer&gt;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F0E9E9-C7CF-4A43-A387-5D6F7AA0F0D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57B179-CD8A-4921-B01C-7C28460E64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1BEC124-41AA-4164-BDE6-9AC4B12E8E9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Definieert een voettekst</a:t>
            </a:r>
          </a:p>
          <a:p>
            <a:pPr lvl="1"/>
            <a:r>
              <a:rPr lang="nl-BE" dirty="0"/>
              <a:t>Je mag </a:t>
            </a:r>
            <a:r>
              <a:rPr lang="nl-BE" b="1" dirty="0">
                <a:solidFill>
                  <a:srgbClr val="00A0AE"/>
                </a:solidFill>
              </a:rPr>
              <a:t>&lt;footer&gt; </a:t>
            </a:r>
            <a:r>
              <a:rPr lang="nl-BE" dirty="0"/>
              <a:t>meermaals gebruiken op dezelfde webpagina</a:t>
            </a:r>
          </a:p>
          <a:p>
            <a:endParaRPr lang="nl-BE" sz="2800" dirty="0"/>
          </a:p>
          <a:p>
            <a:pPr lvl="1"/>
            <a:r>
              <a:rPr lang="nl-BE" dirty="0"/>
              <a:t>Voorbeelden van waar je het </a:t>
            </a:r>
            <a:r>
              <a:rPr lang="nl-BE" b="1" dirty="0">
                <a:solidFill>
                  <a:srgbClr val="00A0AE"/>
                </a:solidFill>
              </a:rPr>
              <a:t>&lt;footer&gt; </a:t>
            </a:r>
            <a:r>
              <a:rPr lang="nl-BE" dirty="0"/>
              <a:t>kan gebruiken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dirty="0"/>
              <a:t>Copyright informatie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dirty="0"/>
              <a:t>Contact informatie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dirty="0"/>
              <a:t>Terug naar boven links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dirty="0"/>
              <a:t>..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511675F-DCFB-4DF8-A6A7-5C6D8737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20" y="5048747"/>
            <a:ext cx="8999959" cy="11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5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ED8D789-FD3C-4BFC-BCF1-ECDE7D24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&lt;nav&gt;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067F4BE-EEAC-4F17-9CE5-D99CA6574C1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B90E97-09FF-41E9-BD94-084CC239B9D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4DD1C2A-DA4C-4F81-AD4F-C0FDA99D58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000" dirty="0"/>
              <a:t>Definieert een groep van navigatielinks</a:t>
            </a:r>
          </a:p>
          <a:p>
            <a:pPr lvl="1"/>
            <a:r>
              <a:rPr lang="nl-BE" sz="2000" dirty="0"/>
              <a:t>Wordt meestal gebruik bij het navigatiemenu</a:t>
            </a:r>
          </a:p>
          <a:p>
            <a:pPr lvl="1"/>
            <a:r>
              <a:rPr lang="nl-BE" sz="2000" dirty="0"/>
              <a:t>Niet alle </a:t>
            </a:r>
            <a:r>
              <a:rPr lang="nl-BE" sz="2000" b="1" dirty="0">
                <a:solidFill>
                  <a:srgbClr val="00A0AE"/>
                </a:solidFill>
              </a:rPr>
              <a:t>&lt;a&gt; </a:t>
            </a:r>
            <a:r>
              <a:rPr lang="nl-BE" sz="2000" dirty="0"/>
              <a:t>onderbrengen in </a:t>
            </a:r>
            <a:r>
              <a:rPr lang="nl-BE" sz="2000" b="1" dirty="0">
                <a:solidFill>
                  <a:srgbClr val="00A0AE"/>
                </a:solidFill>
              </a:rPr>
              <a:t>&lt;nav&gt; </a:t>
            </a:r>
            <a:r>
              <a:rPr lang="nl-BE" sz="2000" dirty="0"/>
              <a:t>(alleen groepen/lijsten)</a:t>
            </a:r>
          </a:p>
          <a:p>
            <a:pPr lvl="1"/>
            <a:r>
              <a:rPr lang="nl-BE" sz="2000" dirty="0"/>
              <a:t>Screenreaders gebruiken deze informatie om deze inhoud te verbergen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FAFA9C1-DC4F-7C85-E628-AE20116890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014C1F7-7B2C-4C99-A8CB-0F0CEFAB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71" y="1628775"/>
            <a:ext cx="521677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19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2FFA84-DC91-4B73-B862-4E2CC50D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&lt;aside&gt;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387B06-5A87-4944-BF62-C1F0BCF67B9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4616623-33F8-435A-B85A-85B6F876156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0651404-03B6-4078-B725-868820D78FC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Definieert inhoud die in principe geen deel uit maakt van de main content maar is wel gerelateerd zoals bijvoorbeeld een zijbalk met meer informatie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D4FD03E-4E35-4715-AD6A-0F828F8F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1" y="3188461"/>
            <a:ext cx="68103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B48E5D-2EF3-44ED-991B-DBCDD445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Poppins ExtraLight"/>
                <a:cs typeface="Poppins ExtraLight"/>
              </a:rPr>
              <a:t>&lt;</a:t>
            </a:r>
            <a:r>
              <a:rPr lang="nl-BE" dirty="0" err="1">
                <a:latin typeface="Poppins ExtraLight"/>
                <a:cs typeface="Poppins ExtraLight"/>
              </a:rPr>
              <a:t>figure</a:t>
            </a:r>
            <a:r>
              <a:rPr lang="nl-BE" dirty="0">
                <a:latin typeface="Poppins ExtraLight"/>
                <a:cs typeface="Poppins ExtraLight"/>
              </a:rPr>
              <a:t>&gt; en &lt;</a:t>
            </a:r>
            <a:r>
              <a:rPr lang="nl-BE" dirty="0" err="1">
                <a:latin typeface="Poppins ExtraLight"/>
                <a:cs typeface="Poppins ExtraLight"/>
              </a:rPr>
              <a:t>figcaption</a:t>
            </a:r>
            <a:r>
              <a:rPr lang="nl-BE" dirty="0">
                <a:latin typeface="Poppins ExtraLight"/>
                <a:cs typeface="Poppins ExtraLight"/>
              </a:rPr>
              <a:t>&gt;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9D600-C5E5-4CCF-BDCD-D82854AB6D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8C07F89-67CE-4C62-82A0-6D253531B48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EB9C8CD-B242-48A0-86C1-B9A505E95E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Definieert een plaats waar een figuur wordt geplaatst</a:t>
            </a:r>
          </a:p>
          <a:p>
            <a:pPr lvl="1"/>
            <a:r>
              <a:rPr lang="nl-BE" dirty="0"/>
              <a:t>Figcaption mag erbij geplaatst worden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G</a:t>
            </a:r>
            <a:r>
              <a:rPr lang="nl-BE"/>
              <a:t>eeft </a:t>
            </a:r>
            <a:r>
              <a:rPr lang="nl-BE" dirty="0"/>
              <a:t>meer informatie over de figuur</a:t>
            </a:r>
          </a:p>
          <a:p>
            <a:pPr lvl="1"/>
            <a:r>
              <a:rPr lang="nl-BE" b="1" dirty="0">
                <a:solidFill>
                  <a:srgbClr val="00A0AE"/>
                </a:solidFill>
              </a:rPr>
              <a:t>&lt;img&gt; </a:t>
            </a:r>
            <a:r>
              <a:rPr lang="nl-BE" dirty="0"/>
              <a:t>is de content van </a:t>
            </a:r>
            <a:r>
              <a:rPr lang="nl-BE" b="1" dirty="0">
                <a:solidFill>
                  <a:srgbClr val="00A0AE"/>
                </a:solidFill>
              </a:rPr>
              <a:t>&lt;figure&gt;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C11D5A5-D55C-448F-9D68-95C95B43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4731149"/>
            <a:ext cx="77247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9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02CCFD0-1DED-4F21-B593-84172521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Lijst van alle semantische elementen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829218-C9FB-4B79-B77C-745D2B89B1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9B26739-BA61-465B-96CC-59FB24DFDF7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A86439F-EE0D-E905-66B3-658C638A00B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 dirty="0"/>
          </a:p>
        </p:txBody>
      </p:sp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28B07A99-F264-4432-8957-DC45866C7DC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84364575"/>
              </p:ext>
            </p:extLst>
          </p:nvPr>
        </p:nvGraphicFramePr>
        <p:xfrm>
          <a:off x="610529" y="1628775"/>
          <a:ext cx="8848782" cy="463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009">
                  <a:extLst>
                    <a:ext uri="{9D8B030D-6E8A-4147-A177-3AD203B41FA5}">
                      <a16:colId xmlns:a16="http://schemas.microsoft.com/office/drawing/2014/main" val="478721926"/>
                    </a:ext>
                  </a:extLst>
                </a:gridCol>
                <a:gridCol w="7089773">
                  <a:extLst>
                    <a:ext uri="{9D8B030D-6E8A-4147-A177-3AD203B41FA5}">
                      <a16:colId xmlns:a16="http://schemas.microsoft.com/office/drawing/2014/main" val="4257010033"/>
                    </a:ext>
                  </a:extLst>
                </a:gridCol>
              </a:tblGrid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</a:rPr>
                        <a:t>Tag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000" dirty="0" err="1">
                          <a:effectLst/>
                        </a:rPr>
                        <a:t>Description</a:t>
                      </a:r>
                      <a:endParaRPr lang="nl-BE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523839610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3"/>
                        </a:rPr>
                        <a:t>&lt;article&gt;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000" dirty="0" err="1">
                          <a:effectLst/>
                        </a:rPr>
                        <a:t>Defines</a:t>
                      </a:r>
                      <a:r>
                        <a:rPr lang="nl-BE" sz="1000" dirty="0">
                          <a:effectLst/>
                        </a:rPr>
                        <a:t> independent, </a:t>
                      </a:r>
                      <a:r>
                        <a:rPr lang="nl-BE" sz="1000" dirty="0" err="1">
                          <a:effectLst/>
                        </a:rPr>
                        <a:t>self-contained</a:t>
                      </a:r>
                      <a:r>
                        <a:rPr lang="nl-BE" sz="1000" dirty="0">
                          <a:effectLst/>
                        </a:rPr>
                        <a:t> content</a:t>
                      </a:r>
                      <a:endParaRPr lang="nl-BE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1284338467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4"/>
                        </a:rPr>
                        <a:t>&lt;aside&gt;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Defines content aside from the page content</a:t>
                      </a:r>
                      <a:endParaRPr lang="en-US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1728884312"/>
                  </a:ext>
                </a:extLst>
              </a:tr>
              <a:tr h="363330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5"/>
                        </a:rPr>
                        <a:t>&lt;details&gt;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Defines additional details that the user can view or hide</a:t>
                      </a:r>
                      <a:endParaRPr lang="en-US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4000101248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6"/>
                        </a:rPr>
                        <a:t>&lt;figcaption&gt;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Defines a caption for a &lt;figure&gt; element</a:t>
                      </a:r>
                      <a:endParaRPr lang="en-US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3738849615"/>
                  </a:ext>
                </a:extLst>
              </a:tr>
              <a:tr h="363330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7"/>
                        </a:rPr>
                        <a:t>&lt;figure&gt;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000" err="1">
                          <a:effectLst/>
                        </a:rPr>
                        <a:t>Specifies</a:t>
                      </a:r>
                      <a:r>
                        <a:rPr lang="nl-BE" sz="1000" dirty="0">
                          <a:effectLst/>
                        </a:rPr>
                        <a:t> </a:t>
                      </a:r>
                      <a:r>
                        <a:rPr lang="nl-BE" sz="1000" err="1">
                          <a:effectLst/>
                        </a:rPr>
                        <a:t>self-contained</a:t>
                      </a:r>
                      <a:r>
                        <a:rPr lang="nl-BE" sz="1000" dirty="0">
                          <a:effectLst/>
                        </a:rPr>
                        <a:t> content, like </a:t>
                      </a:r>
                      <a:r>
                        <a:rPr lang="nl-BE" sz="1000" err="1">
                          <a:effectLst/>
                        </a:rPr>
                        <a:t>illustrations</a:t>
                      </a:r>
                      <a:r>
                        <a:rPr lang="nl-BE" sz="1000" dirty="0">
                          <a:effectLst/>
                        </a:rPr>
                        <a:t>, </a:t>
                      </a:r>
                      <a:r>
                        <a:rPr lang="nl-BE" sz="1000" err="1">
                          <a:effectLst/>
                        </a:rPr>
                        <a:t>diagrams</a:t>
                      </a:r>
                      <a:r>
                        <a:rPr lang="nl-BE" sz="1000" dirty="0">
                          <a:effectLst/>
                        </a:rPr>
                        <a:t>, </a:t>
                      </a:r>
                      <a:r>
                        <a:rPr lang="nl-BE" sz="1000" err="1">
                          <a:effectLst/>
                        </a:rPr>
                        <a:t>photos</a:t>
                      </a:r>
                      <a:r>
                        <a:rPr lang="nl-BE" sz="1000" dirty="0">
                          <a:effectLst/>
                        </a:rPr>
                        <a:t>, code </a:t>
                      </a:r>
                      <a:r>
                        <a:rPr lang="nl-BE" sz="1000" err="1">
                          <a:effectLst/>
                        </a:rPr>
                        <a:t>listings</a:t>
                      </a:r>
                      <a:r>
                        <a:rPr lang="nl-BE" sz="1000" dirty="0">
                          <a:effectLst/>
                        </a:rPr>
                        <a:t>, etc.</a:t>
                      </a:r>
                      <a:endParaRPr lang="nl-BE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916326199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8"/>
                        </a:rPr>
                        <a:t>&lt;footer&gt;</a:t>
                      </a:r>
                      <a:endParaRPr lang="nl-BE" sz="900" dirty="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Defines a footer for a document or section</a:t>
                      </a:r>
                      <a:endParaRPr lang="en-US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3100436985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9"/>
                        </a:rPr>
                        <a:t>&lt;header&gt;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Specifies a header for a document or section</a:t>
                      </a:r>
                      <a:endParaRPr lang="en-US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1230395696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10"/>
                        </a:rPr>
                        <a:t>&lt;main&gt;</a:t>
                      </a:r>
                      <a:endParaRPr lang="nl-BE" sz="900" dirty="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Specifies the main content of a document</a:t>
                      </a:r>
                      <a:endParaRPr lang="en-US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2223427947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11"/>
                        </a:rPr>
                        <a:t>&lt;mark&gt;</a:t>
                      </a:r>
                      <a:endParaRPr lang="nl-BE" sz="900" dirty="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000" err="1">
                          <a:effectLst/>
                        </a:rPr>
                        <a:t>Defines</a:t>
                      </a:r>
                      <a:r>
                        <a:rPr lang="nl-BE" sz="1000" dirty="0">
                          <a:effectLst/>
                        </a:rPr>
                        <a:t> </a:t>
                      </a:r>
                      <a:r>
                        <a:rPr lang="nl-BE" sz="1000" err="1">
                          <a:effectLst/>
                        </a:rPr>
                        <a:t>marked</a:t>
                      </a:r>
                      <a:r>
                        <a:rPr lang="nl-BE" sz="1000" dirty="0">
                          <a:effectLst/>
                        </a:rPr>
                        <a:t>/</a:t>
                      </a:r>
                      <a:r>
                        <a:rPr lang="nl-BE" sz="1000" err="1">
                          <a:effectLst/>
                        </a:rPr>
                        <a:t>highlighted</a:t>
                      </a:r>
                      <a:r>
                        <a:rPr lang="nl-BE" sz="1000" dirty="0">
                          <a:effectLst/>
                        </a:rPr>
                        <a:t> </a:t>
                      </a:r>
                      <a:r>
                        <a:rPr lang="nl-BE" sz="1000" err="1">
                          <a:effectLst/>
                        </a:rPr>
                        <a:t>text</a:t>
                      </a:r>
                      <a:endParaRPr lang="nl-BE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3552452791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12"/>
                        </a:rPr>
                        <a:t>&lt;nav&gt;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000" dirty="0" err="1">
                          <a:effectLst/>
                        </a:rPr>
                        <a:t>Defines</a:t>
                      </a:r>
                      <a:r>
                        <a:rPr lang="nl-BE" sz="1000" dirty="0">
                          <a:effectLst/>
                        </a:rPr>
                        <a:t> </a:t>
                      </a:r>
                      <a:r>
                        <a:rPr lang="nl-BE" sz="1000" dirty="0" err="1">
                          <a:effectLst/>
                        </a:rPr>
                        <a:t>navigation</a:t>
                      </a:r>
                      <a:r>
                        <a:rPr lang="nl-BE" sz="1000" dirty="0">
                          <a:effectLst/>
                        </a:rPr>
                        <a:t> links</a:t>
                      </a:r>
                      <a:endParaRPr lang="nl-BE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378570388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13"/>
                        </a:rPr>
                        <a:t>&lt;section&gt;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000" err="1">
                          <a:effectLst/>
                        </a:rPr>
                        <a:t>Defines</a:t>
                      </a:r>
                      <a:r>
                        <a:rPr lang="nl-BE" sz="1000" dirty="0">
                          <a:effectLst/>
                        </a:rPr>
                        <a:t> a </a:t>
                      </a:r>
                      <a:r>
                        <a:rPr lang="nl-BE" sz="1000" err="1">
                          <a:effectLst/>
                        </a:rPr>
                        <a:t>section</a:t>
                      </a:r>
                      <a:r>
                        <a:rPr lang="nl-BE" sz="1000" dirty="0">
                          <a:effectLst/>
                        </a:rPr>
                        <a:t> in a document</a:t>
                      </a:r>
                      <a:endParaRPr lang="nl-BE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3892754909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14"/>
                        </a:rPr>
                        <a:t>&lt;summary&gt;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Defines a visible heading for a &lt;details&gt; element</a:t>
                      </a:r>
                      <a:endParaRPr lang="en-US" sz="100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1328169853"/>
                  </a:ext>
                </a:extLst>
              </a:tr>
              <a:tr h="325522">
                <a:tc>
                  <a:txBody>
                    <a:bodyPr/>
                    <a:lstStyle/>
                    <a:p>
                      <a:pPr algn="l" fontAlgn="t"/>
                      <a:r>
                        <a:rPr lang="nl-BE" sz="900" dirty="0">
                          <a:effectLst/>
                          <a:hlinkClick r:id="rId15"/>
                        </a:rPr>
                        <a:t>&lt;time&gt;</a:t>
                      </a:r>
                      <a:endParaRPr lang="nl-BE" sz="900">
                        <a:effectLst/>
                        <a:latin typeface="Trebuchet MS"/>
                      </a:endParaRPr>
                    </a:p>
                  </a:txBody>
                  <a:tcPr marL="171328" marR="85664" marT="85664" marB="856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000" dirty="0">
                          <a:effectLst/>
                        </a:rPr>
                        <a:t>Defines a date/time</a:t>
                      </a:r>
                      <a:endParaRPr lang="nl-BE" sz="1000" dirty="0">
                        <a:effectLst/>
                        <a:latin typeface="Trebuchet MS"/>
                      </a:endParaRPr>
                    </a:p>
                  </a:txBody>
                  <a:tcPr marL="85664" marR="85664" marT="85664" marB="85664"/>
                </a:tc>
                <a:extLst>
                  <a:ext uri="{0D108BD9-81ED-4DB2-BD59-A6C34878D82A}">
                    <a16:rowId xmlns:a16="http://schemas.microsoft.com/office/drawing/2014/main" val="1274485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71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EB691A7-DC8B-4401-C29C-3AE0DDC1CC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275512-5821-DE52-E2EC-E80A3F41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Vragen</a:t>
            </a:r>
            <a:endParaRPr lang="nl-BE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E2A6DA7-1A7E-8310-FE4F-8BE2405F5A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07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zijn semantische elementen?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pPr lvl="1"/>
            <a:r>
              <a:rPr lang="nl-BE" sz="2400" dirty="0"/>
              <a:t>Zijn elementen met een duidelijke beschrijving voor de </a:t>
            </a:r>
            <a:r>
              <a:rPr lang="nl-BE" sz="2400" b="1" dirty="0">
                <a:solidFill>
                  <a:srgbClr val="F04C25"/>
                </a:solidFill>
              </a:rPr>
              <a:t>browser</a:t>
            </a:r>
            <a:r>
              <a:rPr lang="nl-BE" sz="2400" dirty="0"/>
              <a:t> en </a:t>
            </a:r>
            <a:r>
              <a:rPr lang="nl-BE" sz="2400" b="1" dirty="0">
                <a:solidFill>
                  <a:srgbClr val="F04C25"/>
                </a:solidFill>
              </a:rPr>
              <a:t>developer</a:t>
            </a:r>
          </a:p>
          <a:p>
            <a:pPr lvl="1"/>
            <a:r>
              <a:rPr lang="nl-BE" sz="2400" dirty="0"/>
              <a:t>Voorbeelden van </a:t>
            </a:r>
            <a:r>
              <a:rPr lang="nl-BE" sz="2400" b="1" dirty="0">
                <a:solidFill>
                  <a:srgbClr val="EC4B2F"/>
                </a:solidFill>
              </a:rPr>
              <a:t>niet-semantische elementen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A0AE"/>
                </a:solidFill>
              </a:rPr>
              <a:t>&lt;div&gt;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A0AE"/>
                </a:solidFill>
              </a:rPr>
              <a:t>&lt;span&gt;</a:t>
            </a:r>
          </a:p>
          <a:p>
            <a:pPr lvl="1"/>
            <a:r>
              <a:rPr lang="nl-BE" sz="2400" dirty="0"/>
              <a:t>Voorbeelden van </a:t>
            </a:r>
            <a:r>
              <a:rPr lang="nl-BE" sz="2400" b="1" dirty="0">
                <a:solidFill>
                  <a:srgbClr val="EC4B2F"/>
                </a:solidFill>
              </a:rPr>
              <a:t>semantische elementen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A0AE"/>
                </a:solidFill>
              </a:rPr>
              <a:t>&lt;table&gt;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A0AE"/>
                </a:solidFill>
              </a:rPr>
              <a:t>&lt;form&gt;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A0AE"/>
                </a:solidFill>
              </a:rPr>
              <a:t>&lt;section&gt;</a:t>
            </a:r>
          </a:p>
          <a:p>
            <a:pPr lvl="1"/>
            <a:r>
              <a:rPr lang="nl-BE" sz="2400" dirty="0"/>
              <a:t>Vele websites hebben code zoals </a:t>
            </a:r>
            <a:r>
              <a:rPr lang="nl-BE" sz="2400" b="1" dirty="0">
                <a:solidFill>
                  <a:srgbClr val="00A0AE"/>
                </a:solidFill>
              </a:rPr>
              <a:t>&lt;div id=“nav”&gt; </a:t>
            </a:r>
            <a:r>
              <a:rPr lang="nl-BE" sz="2400" dirty="0"/>
              <a:t>dit kunnen we vervangen door </a:t>
            </a:r>
            <a:r>
              <a:rPr lang="nl-BE" sz="2400" b="1" dirty="0">
                <a:solidFill>
                  <a:srgbClr val="00A0AE"/>
                </a:solidFill>
              </a:rPr>
              <a:t>&lt;nav&gt;&lt;/nav&gt; </a:t>
            </a:r>
            <a:r>
              <a:rPr lang="nl-BE" sz="2400" dirty="0"/>
              <a:t>en maakt de code overzichtelijker</a:t>
            </a:r>
          </a:p>
          <a:p>
            <a:endParaRPr lang="nl-BE" sz="2400" dirty="0"/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01901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F282B88-2F0B-478E-A70A-81A059CA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semantische elementen?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332A45-6F76-4037-87E1-4A3EFCED6DC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CD5AA0-461C-4B73-A303-444A28572B0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DBF9B2-1496-43AA-B349-ABF582A5F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2000" dirty="0">
                <a:latin typeface="Arial" panose="020B0604020202020204" pitchFamily="34" charset="0"/>
                <a:cs typeface="Arial" panose="020B0604020202020204" pitchFamily="34" charset="0"/>
              </a:rPr>
              <a:t>Links zie je een webpagina </a:t>
            </a:r>
            <a:r>
              <a:rPr lang="nl-BE" sz="2000" b="1" dirty="0">
                <a:latin typeface="Arial" panose="020B0604020202020204" pitchFamily="34" charset="0"/>
                <a:cs typeface="Arial" panose="020B0604020202020204" pitchFamily="34" charset="0"/>
              </a:rPr>
              <a:t>met semantische </a:t>
            </a:r>
            <a:r>
              <a:rPr lang="nl-BE" sz="2000" dirty="0">
                <a:latin typeface="Arial" panose="020B0604020202020204" pitchFamily="34" charset="0"/>
                <a:cs typeface="Arial" panose="020B0604020202020204" pitchFamily="34" charset="0"/>
              </a:rPr>
              <a:t>elementen en </a:t>
            </a:r>
            <a:r>
              <a:rPr lang="nl-BE" sz="2000" b="1" dirty="0">
                <a:latin typeface="Arial" panose="020B0604020202020204" pitchFamily="34" charset="0"/>
                <a:cs typeface="Arial" panose="020B0604020202020204" pitchFamily="34" charset="0"/>
              </a:rPr>
              <a:t>rechts zonder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9410" lvl="1" indent="-359410"/>
            <a:r>
              <a:rPr lang="nl-BE" sz="2000" dirty="0">
                <a:latin typeface="Arial" panose="020B0604020202020204" pitchFamily="34" charset="0"/>
                <a:cs typeface="Arial" panose="020B0604020202020204" pitchFamily="34" charset="0"/>
              </a:rPr>
              <a:t>Welke code is het </a:t>
            </a:r>
            <a:r>
              <a:rPr lang="nl-BE" sz="2000" b="1" dirty="0">
                <a:solidFill>
                  <a:srgbClr val="F04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meest eenvoudig </a:t>
            </a:r>
            <a:r>
              <a:rPr lang="nl-BE" sz="2000" dirty="0">
                <a:latin typeface="Arial" panose="020B0604020202020204" pitchFamily="34" charset="0"/>
                <a:cs typeface="Arial" panose="020B0604020202020204" pitchFamily="34" charset="0"/>
              </a:rPr>
              <a:t>om te lezen?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0731ECD-422B-4C55-A678-AF57B07E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13" y="3438832"/>
            <a:ext cx="4448175" cy="28479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BDCFC0B-95B9-4CF0-83A0-460BBAF9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12571"/>
            <a:ext cx="49434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6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F282B88-2F0B-478E-A70A-81A059CA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semantische elementen?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332A45-6F76-4037-87E1-4A3EFCED6DC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CD5AA0-461C-4B73-A303-444A28572B0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DBF9B2-1496-43AA-B349-ABF582A5F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Zoekmachines en ondersteunende technologieën (zoals </a:t>
            </a:r>
            <a:r>
              <a:rPr lang="nl-BE" b="1" dirty="0">
                <a:solidFill>
                  <a:srgbClr val="F04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screenreaders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) kunnen de inhoud van een website zo beter interpreteren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Hierdoor krijgen mensen met een visuele beperking een veel </a:t>
            </a:r>
            <a:r>
              <a:rPr lang="nl-BE" b="1" dirty="0">
                <a:solidFill>
                  <a:srgbClr val="F04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betere weergave 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van de website</a:t>
            </a:r>
          </a:p>
          <a:p>
            <a:endParaRPr lang="nl-B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41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F282B88-2F0B-478E-A70A-81A059CA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semantische elementen zijn er?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332A45-6F76-4037-87E1-4A3EFCED6DC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CD5AA0-461C-4B73-A303-444A28572B0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DBF9B2-1496-43AA-B349-ABF582A5F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3213257" cy="471646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i="0" dirty="0">
                <a:solidFill>
                  <a:srgbClr val="00A0AE"/>
                </a:solidFill>
                <a:effectLst/>
              </a:rPr>
              <a:t>&lt;article&gt;</a:t>
            </a:r>
          </a:p>
          <a:p>
            <a:pPr algn="l">
              <a:lnSpc>
                <a:spcPct val="100000"/>
              </a:lnSpc>
            </a:pPr>
            <a:r>
              <a:rPr lang="en-US" sz="2800" b="1" i="0" dirty="0">
                <a:solidFill>
                  <a:srgbClr val="00A0AE"/>
                </a:solidFill>
                <a:effectLst/>
              </a:rPr>
              <a:t>&lt;aside&gt;</a:t>
            </a:r>
          </a:p>
          <a:p>
            <a:pPr algn="l">
              <a:lnSpc>
                <a:spcPct val="100000"/>
              </a:lnSpc>
            </a:pPr>
            <a:r>
              <a:rPr lang="en-US" sz="2800" b="1" i="0" dirty="0">
                <a:solidFill>
                  <a:srgbClr val="00A0AE"/>
                </a:solidFill>
                <a:effectLst/>
              </a:rPr>
              <a:t>&lt;details&gt;</a:t>
            </a:r>
          </a:p>
          <a:p>
            <a:pPr algn="l">
              <a:lnSpc>
                <a:spcPct val="100000"/>
              </a:lnSpc>
            </a:pPr>
            <a:r>
              <a:rPr lang="en-US" sz="2800" b="1" i="0" dirty="0">
                <a:solidFill>
                  <a:srgbClr val="00A0AE"/>
                </a:solidFill>
                <a:effectLst/>
              </a:rPr>
              <a:t>&lt;</a:t>
            </a:r>
            <a:r>
              <a:rPr lang="en-US" sz="2800" b="1" i="0" dirty="0" err="1">
                <a:solidFill>
                  <a:srgbClr val="00A0AE"/>
                </a:solidFill>
                <a:effectLst/>
              </a:rPr>
              <a:t>figcaption</a:t>
            </a:r>
            <a:r>
              <a:rPr lang="en-US" sz="2800" b="1" i="0" dirty="0">
                <a:solidFill>
                  <a:srgbClr val="00A0AE"/>
                </a:solidFill>
                <a:effectLst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2800" b="1" i="0" dirty="0">
                <a:solidFill>
                  <a:srgbClr val="00A0AE"/>
                </a:solidFill>
                <a:effectLst/>
              </a:rPr>
              <a:t>&lt;figure&gt;</a:t>
            </a:r>
          </a:p>
          <a:p>
            <a:pPr algn="l">
              <a:lnSpc>
                <a:spcPct val="100000"/>
              </a:lnSpc>
            </a:pPr>
            <a:r>
              <a:rPr lang="en-US" sz="2800" b="1" i="0" dirty="0">
                <a:solidFill>
                  <a:srgbClr val="00A0AE"/>
                </a:solidFill>
                <a:effectLst/>
              </a:rPr>
              <a:t>&lt;footer&gt;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A0AE"/>
                </a:solidFill>
              </a:rPr>
              <a:t>&lt;header&gt;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1EBDB1E-620E-93C9-FA57-7C49E2B9226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65309" y="1628775"/>
            <a:ext cx="3213257" cy="47164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A0AE"/>
                </a:solidFill>
              </a:rPr>
              <a:t>&lt;main&gt;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A0AE"/>
                </a:solidFill>
              </a:rPr>
              <a:t>&lt;mark&gt;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A0AE"/>
                </a:solidFill>
              </a:rPr>
              <a:t>&lt;nav&gt;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A0AE"/>
                </a:solidFill>
              </a:rPr>
              <a:t>&lt;section&gt;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A0AE"/>
                </a:solidFill>
              </a:rPr>
              <a:t>&lt;summary&gt;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A0AE"/>
                </a:solidFill>
              </a:rPr>
              <a:t>&lt;time&gt;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05F9E05-5EBF-40C0-BEBE-F77D45B6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1772816"/>
            <a:ext cx="3049016" cy="3591991"/>
          </a:xfrm>
          <a:prstGeom prst="rect">
            <a:avLst/>
          </a:prstGeom>
        </p:spPr>
      </p:pic>
      <p:sp>
        <p:nvSpPr>
          <p:cNvPr id="8" name="Tijdelijke aanduiding voor inhoud 1">
            <a:extLst>
              <a:ext uri="{FF2B5EF4-FFF2-40B4-BE49-F238E27FC236}">
                <a16:creationId xmlns:a16="http://schemas.microsoft.com/office/drawing/2014/main" id="{682D2CA5-F916-77D7-0020-BAE69491643B}"/>
              </a:ext>
            </a:extLst>
          </p:cNvPr>
          <p:cNvSpPr txBox="1">
            <a:spLocks/>
          </p:cNvSpPr>
          <p:nvPr/>
        </p:nvSpPr>
        <p:spPr>
          <a:xfrm>
            <a:off x="4578856" y="1654020"/>
            <a:ext cx="3213257" cy="3719057"/>
          </a:xfrm>
          <a:prstGeom prst="rect">
            <a:avLst/>
          </a:prstGeom>
        </p:spPr>
        <p:txBody>
          <a:bodyPr vert="horz" lIns="432000" tIns="252000" rIns="43200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2800" b="1" dirty="0">
              <a:solidFill>
                <a:srgbClr val="00A0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2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AE872C5-2BE7-49A4-BF3D-143A36B1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&lt;</a:t>
            </a:r>
            <a:r>
              <a:rPr lang="nl-BE" err="1"/>
              <a:t>section</a:t>
            </a:r>
            <a:r>
              <a:rPr lang="nl-BE"/>
              <a:t>&gt;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7FB7D8-58B7-4A29-993A-30AC8C4FDD2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F2965B-1268-4566-A627-9AF1270E5D8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791C76B-D25B-44BE-AD59-A531CFE6EE6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2400" dirty="0">
                <a:latin typeface="Nunito Light"/>
              </a:rPr>
              <a:t>Is een thematische groepering van inhoud</a:t>
            </a:r>
          </a:p>
          <a:p>
            <a:endParaRPr lang="nl-BE" sz="2400" dirty="0"/>
          </a:p>
          <a:p>
            <a:pPr marL="359410" lvl="1" indent="-359410"/>
            <a:r>
              <a:rPr lang="nl-BE" sz="2400" dirty="0">
                <a:latin typeface="Nunito Light"/>
              </a:rPr>
              <a:t>Voorbeelden van waar je </a:t>
            </a:r>
            <a:r>
              <a:rPr lang="nl-BE" sz="2400" b="1" dirty="0">
                <a:solidFill>
                  <a:srgbClr val="00A0AE"/>
                </a:solidFill>
                <a:latin typeface="Nunito Light"/>
              </a:rPr>
              <a:t>&lt;section&gt; </a:t>
            </a:r>
            <a:r>
              <a:rPr lang="nl-BE" sz="2400" dirty="0">
                <a:latin typeface="Nunito Light"/>
              </a:rPr>
              <a:t>kan gebruiken</a:t>
            </a:r>
          </a:p>
          <a:p>
            <a:pPr marL="719455" lvl="2" indent="-359410">
              <a:buFont typeface="Nunito Light" pitchFamily="2" charset="0"/>
              <a:buChar char="×"/>
            </a:pPr>
            <a:r>
              <a:rPr lang="nl-BE" sz="2000" dirty="0">
                <a:latin typeface="Nunito Light"/>
              </a:rPr>
              <a:t>Introductie</a:t>
            </a:r>
          </a:p>
          <a:p>
            <a:pPr marL="719455" lvl="2" indent="-359410">
              <a:buFont typeface="Nunito Light" pitchFamily="2" charset="0"/>
              <a:buChar char="×"/>
            </a:pPr>
            <a:r>
              <a:rPr lang="nl-BE" sz="2000" dirty="0">
                <a:latin typeface="Nunito Light"/>
              </a:rPr>
              <a:t>Nieuwsberichten</a:t>
            </a:r>
          </a:p>
          <a:p>
            <a:pPr marL="719455" lvl="2" indent="-359410">
              <a:buFont typeface="Nunito Light" pitchFamily="2" charset="0"/>
              <a:buChar char="×"/>
            </a:pPr>
            <a:r>
              <a:rPr lang="nl-BE" sz="2000" dirty="0">
                <a:latin typeface="Nunito Light"/>
              </a:rPr>
              <a:t>Contact informatie</a:t>
            </a:r>
          </a:p>
          <a:p>
            <a:pPr marL="719455" lvl="2" indent="-359410">
              <a:buFont typeface="Nunito Light" pitchFamily="2" charset="0"/>
              <a:buChar char="×"/>
            </a:pPr>
            <a:r>
              <a:rPr lang="nl-BE" sz="2000" dirty="0">
                <a:latin typeface="Nunito Light"/>
              </a:rPr>
              <a:t>..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50D0D5C-4ABC-F812-424B-1102F343F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1C875CA-6720-46C7-BF91-29E8152F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17" y="2535021"/>
            <a:ext cx="5212779" cy="17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D96D27B-BA98-4A97-AB52-19F3A3E6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&lt;article&gt;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19F06C-1048-4AE9-8A98-1693ED39FAF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EC7371-A714-4827-8C79-503F30A1AA2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E6FC4DA-F3E3-4DC0-A27E-A6F9D2B4BB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dirty="0"/>
              <a:t>Is iets dat zelfstandig en herbruikbaar is</a:t>
            </a:r>
          </a:p>
          <a:p>
            <a:endParaRPr lang="nl-BE" sz="2400" dirty="0"/>
          </a:p>
          <a:p>
            <a:pPr lvl="1"/>
            <a:r>
              <a:rPr lang="nl-BE" sz="2400" dirty="0"/>
              <a:t>Voorbeelden van waar je </a:t>
            </a:r>
            <a:r>
              <a:rPr lang="nl-BE" sz="2400" b="1" dirty="0">
                <a:solidFill>
                  <a:srgbClr val="00A0AE"/>
                </a:solidFill>
              </a:rPr>
              <a:t>&lt;article&gt; </a:t>
            </a:r>
            <a:r>
              <a:rPr lang="nl-BE" sz="2400" dirty="0"/>
              <a:t>kan gebruiken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dirty="0"/>
              <a:t>Nieuwsartikels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dirty="0"/>
              <a:t>Commentaren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dirty="0"/>
              <a:t>Blog posts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dirty="0"/>
              <a:t>..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E60F31C-897A-755B-F3A3-810C3C67EC3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F43ADA1-025E-4A2D-B49A-F1223C76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41" y="1457520"/>
            <a:ext cx="5357679" cy="394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318EA4-9DBD-449C-9928-15389525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&lt;section&gt; of &lt;article&gt;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38E5EAA-A8E5-43FF-8770-FEE55871A80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BECEF3-E120-4927-9912-E06A3EE5FC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60F9D9C-1496-4E20-879C-B304C35F7B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b="1" dirty="0">
                <a:solidFill>
                  <a:srgbClr val="00A0AE"/>
                </a:solidFill>
              </a:rPr>
              <a:t>&lt;article&gt; </a:t>
            </a:r>
            <a:r>
              <a:rPr lang="nl-BE" sz="2400" dirty="0"/>
              <a:t>specificeert onafhankelijke, op zichzelf staande inhoud</a:t>
            </a:r>
          </a:p>
          <a:p>
            <a:pPr lvl="1"/>
            <a:r>
              <a:rPr lang="nl-BE" sz="2400" b="1" dirty="0">
                <a:solidFill>
                  <a:srgbClr val="00A0AE"/>
                </a:solidFill>
              </a:rPr>
              <a:t>&lt;section&gt; </a:t>
            </a:r>
            <a:r>
              <a:rPr lang="nl-BE" sz="2400" dirty="0"/>
              <a:t>definieert een sectie/groepering in een webpagina</a:t>
            </a:r>
          </a:p>
          <a:p>
            <a:pPr lvl="1"/>
            <a:r>
              <a:rPr lang="nl-BE" sz="2400" dirty="0"/>
              <a:t>Worden beide gebruikt om de inhoud te verdelen</a:t>
            </a:r>
          </a:p>
          <a:p>
            <a:pPr lvl="1"/>
            <a:r>
              <a:rPr lang="nl-BE" sz="2400" dirty="0"/>
              <a:t>Je mag ze door </a:t>
            </a:r>
            <a:r>
              <a:rPr lang="nl-BE" sz="2400"/>
              <a:t>elkaar gebruiken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53822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77EF3BC-2714-4E7C-8B8B-DAAB53DA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&lt;header&gt;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1D80D2-BA90-4CAF-89D8-238553B5E5B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E6AF5B-5756-42F4-9BDD-134EEE78DA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6F29D14-4833-44E5-890D-2CD4270445F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 sz="2000" dirty="0"/>
              <a:t>Definieert een hoofding/header</a:t>
            </a:r>
          </a:p>
          <a:p>
            <a:pPr lvl="1"/>
            <a:r>
              <a:rPr lang="nl-BE" sz="2000" dirty="0"/>
              <a:t>Ja mag </a:t>
            </a:r>
            <a:r>
              <a:rPr lang="nl-BE" sz="2000" b="1" dirty="0">
                <a:solidFill>
                  <a:srgbClr val="00A0AE"/>
                </a:solidFill>
              </a:rPr>
              <a:t>&lt;header&gt; </a:t>
            </a:r>
            <a:r>
              <a:rPr lang="nl-BE" sz="2000" dirty="0"/>
              <a:t>meermaals gebruiken op een webpagina</a:t>
            </a:r>
          </a:p>
          <a:p>
            <a:pPr lvl="1"/>
            <a:r>
              <a:rPr lang="nl-BE" sz="2000" dirty="0"/>
              <a:t>Je mag het niet plaatsen in </a:t>
            </a:r>
            <a:r>
              <a:rPr lang="nl-BE" sz="2000" b="1" dirty="0">
                <a:solidFill>
                  <a:srgbClr val="00A0AE"/>
                </a:solidFill>
              </a:rPr>
              <a:t>&lt;footer&gt;</a:t>
            </a:r>
            <a:r>
              <a:rPr lang="nl-BE" sz="2000" dirty="0"/>
              <a:t>, </a:t>
            </a:r>
            <a:r>
              <a:rPr lang="nl-BE" sz="2000" b="1" dirty="0">
                <a:solidFill>
                  <a:srgbClr val="00A0AE"/>
                </a:solidFill>
              </a:rPr>
              <a:t>&lt;address&gt; </a:t>
            </a:r>
            <a:r>
              <a:rPr lang="nl-BE" sz="2000" dirty="0"/>
              <a:t>en </a:t>
            </a:r>
            <a:r>
              <a:rPr lang="nl-BE" sz="2000" b="1" dirty="0">
                <a:solidFill>
                  <a:srgbClr val="00A0AE"/>
                </a:solidFill>
              </a:rPr>
              <a:t>&lt;header&gt;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9F6C752-AA42-5021-FE9D-DDFAD7F3D8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46F0D6E-76E7-4E40-AC89-DAFC041C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5" y="1766887"/>
            <a:ext cx="53625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77454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http://purl.org/dc/terms/"/>
    <ds:schemaRef ds:uri="3f990481-ab93-40a5-af1d-fa0a4386ebd9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5413</TotalTime>
  <Words>594</Words>
  <Application>Microsoft Office PowerPoint</Application>
  <PresentationFormat>Breedbeeld</PresentationFormat>
  <Paragraphs>124</Paragraphs>
  <Slides>15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15</vt:i4>
      </vt:variant>
    </vt:vector>
  </HeadingPairs>
  <TitlesOfParts>
    <vt:vector size="18" baseType="lpstr">
      <vt:lpstr>WIT</vt:lpstr>
      <vt:lpstr>ORANJE</vt:lpstr>
      <vt:lpstr>BLAUW</vt:lpstr>
      <vt:lpstr>Websites</vt:lpstr>
      <vt:lpstr>Wat zijn semantische elementen?</vt:lpstr>
      <vt:lpstr>Waarom semantische elementen?</vt:lpstr>
      <vt:lpstr>Waarom semantische elementen?</vt:lpstr>
      <vt:lpstr>Welke semantische elementen zijn er?</vt:lpstr>
      <vt:lpstr>&lt;section&gt;</vt:lpstr>
      <vt:lpstr>&lt;article&gt;</vt:lpstr>
      <vt:lpstr>&lt;section&gt; of &lt;article&gt;</vt:lpstr>
      <vt:lpstr>&lt;header&gt;</vt:lpstr>
      <vt:lpstr>&lt;footer&gt;</vt:lpstr>
      <vt:lpstr>&lt;nav&gt;</vt:lpstr>
      <vt:lpstr>&lt;aside&gt;</vt:lpstr>
      <vt:lpstr>&lt;figure&gt; en &lt;figcaption&gt;</vt:lpstr>
      <vt:lpstr>Lijst van alle semantische elementen</vt:lpstr>
      <vt:lpstr>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1255</cp:revision>
  <dcterms:created xsi:type="dcterms:W3CDTF">2020-09-28T10:08:39Z</dcterms:created>
  <dcterms:modified xsi:type="dcterms:W3CDTF">2023-10-10T07:39:57Z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2023-09-06T09:35:30Z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db4c106f-652e-41a4-a02c-3ef8f782cd02</vt:lpwstr>
  </property>
  <property fmtid="{D5CDD505-2E9C-101B-9397-08002B2CF9AE}" pid="9" name="MSIP_Label_c337be75-dfbb-4261-9834-ac247c7dde13_ContentBits">
    <vt:lpwstr>0</vt:lpwstr>
  </property>
</Properties>
</file>